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02" r:id="rId2"/>
    <p:sldId id="291" r:id="rId3"/>
    <p:sldId id="298" r:id="rId4"/>
    <p:sldId id="279" r:id="rId5"/>
    <p:sldId id="285" r:id="rId6"/>
    <p:sldId id="296" r:id="rId7"/>
    <p:sldId id="284" r:id="rId8"/>
    <p:sldId id="295" r:id="rId9"/>
    <p:sldId id="297" r:id="rId10"/>
    <p:sldId id="292" r:id="rId11"/>
    <p:sldId id="303" r:id="rId12"/>
    <p:sldId id="293" r:id="rId13"/>
    <p:sldId id="277" r:id="rId14"/>
    <p:sldId id="299" r:id="rId15"/>
    <p:sldId id="300" r:id="rId16"/>
  </p:sldIdLst>
  <p:sldSz cx="9144000" cy="6858000" type="screen4x3"/>
  <p:notesSz cx="6858000" cy="9144000"/>
  <p:custDataLst>
    <p:tags r:id="rId19"/>
  </p:custDataLst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45" autoAdjust="0"/>
    <p:restoredTop sz="93977" autoAdjust="0"/>
  </p:normalViewPr>
  <p:slideViewPr>
    <p:cSldViewPr>
      <p:cViewPr>
        <p:scale>
          <a:sx n="60" d="100"/>
          <a:sy n="60" d="100"/>
        </p:scale>
        <p:origin x="-1230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560" y="64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9472DD5C-B6A9-4714-908F-0B8F74738B98}" type="datetimeFigureOut">
              <a:rPr lang="en-US" smtClean="0"/>
              <a:pPr/>
              <a:t>8/7/2013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C1C90DE-A98B-4173-B17E-434F189FC4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96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193366E8-8A22-4400-BBA2-8D322280A6E8}" type="datetimeFigureOut">
              <a:rPr lang="en-US" smtClean="0"/>
              <a:pPr/>
              <a:t>8/7/2013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3792D2CF-A01B-4515-8B40-3DC3425826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389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Placement is directly tied to success in college</a:t>
            </a:r>
          </a:p>
          <a:p>
            <a:endParaRPr lang="en-US" dirty="0"/>
          </a:p>
          <a:p>
            <a:r>
              <a:rPr lang="en-US" dirty="0" smtClean="0"/>
              <a:t>No longer just a snapshot of student  ability</a:t>
            </a:r>
          </a:p>
          <a:p>
            <a:endParaRPr lang="en-US" dirty="0"/>
          </a:p>
          <a:p>
            <a:r>
              <a:rPr lang="en-US" dirty="0" smtClean="0"/>
              <a:t>Higher pre-</a:t>
            </a:r>
            <a:r>
              <a:rPr lang="en-US" dirty="0" err="1" smtClean="0"/>
              <a:t>reqs</a:t>
            </a:r>
            <a:r>
              <a:rPr lang="en-US" dirty="0" smtClean="0"/>
              <a:t> for college, fewer jobs means more attendance at cc</a:t>
            </a:r>
          </a:p>
          <a:p>
            <a:endParaRPr lang="en-US" dirty="0"/>
          </a:p>
          <a:p>
            <a:r>
              <a:rPr lang="en-US" dirty="0" smtClean="0"/>
              <a:t>HS teachers report that students now see a reason to work for a better grade</a:t>
            </a:r>
          </a:p>
          <a:p>
            <a:endParaRPr lang="en-US" dirty="0"/>
          </a:p>
          <a:p>
            <a:r>
              <a:rPr lang="en-US" dirty="0" smtClean="0"/>
              <a:t>Raising the math requirement to 3 years has led to  students taking more math.  Want to reward that behavior and respect the </a:t>
            </a:r>
            <a:r>
              <a:rPr lang="en-US" dirty="0" err="1" smtClean="0"/>
              <a:t>hs</a:t>
            </a:r>
            <a:r>
              <a:rPr lang="en-US" dirty="0" smtClean="0"/>
              <a:t> teachers’ work with students.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Placement is directly tied to success in college</a:t>
            </a:r>
          </a:p>
          <a:p>
            <a:endParaRPr lang="en-US" dirty="0"/>
          </a:p>
          <a:p>
            <a:r>
              <a:rPr lang="en-US" dirty="0" smtClean="0"/>
              <a:t>No longer just a snapshot of student  ability</a:t>
            </a:r>
          </a:p>
          <a:p>
            <a:endParaRPr lang="en-US" dirty="0"/>
          </a:p>
          <a:p>
            <a:r>
              <a:rPr lang="en-US" dirty="0" smtClean="0"/>
              <a:t>Higher pre-</a:t>
            </a:r>
            <a:r>
              <a:rPr lang="en-US" dirty="0" err="1" smtClean="0"/>
              <a:t>reqs</a:t>
            </a:r>
            <a:r>
              <a:rPr lang="en-US" dirty="0" smtClean="0"/>
              <a:t> for college, fewer jobs means more attendance at cc</a:t>
            </a:r>
          </a:p>
          <a:p>
            <a:endParaRPr lang="en-US" dirty="0"/>
          </a:p>
          <a:p>
            <a:r>
              <a:rPr lang="en-US" dirty="0" smtClean="0"/>
              <a:t>HS teachers report that students now see a reason to work for a better grade</a:t>
            </a:r>
          </a:p>
          <a:p>
            <a:endParaRPr lang="en-US" dirty="0"/>
          </a:p>
          <a:p>
            <a:r>
              <a:rPr lang="en-US" dirty="0" smtClean="0"/>
              <a:t>Raising the math requirement to 3 years has led to  students taking more math.  Want to reward that behavior and respect the </a:t>
            </a:r>
            <a:r>
              <a:rPr lang="en-US" dirty="0" err="1" smtClean="0"/>
              <a:t>hs</a:t>
            </a:r>
            <a:r>
              <a:rPr lang="en-US" dirty="0" smtClean="0"/>
              <a:t> teachers’ work with students.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74" y="0"/>
            <a:ext cx="9144000" cy="6858000"/>
            <a:chOff x="-1574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>
              <a:duotone>
                <a:schemeClr val="accent1"/>
                <a:srgbClr val="FFFFFF"/>
              </a:duotone>
              <a:lum bright="-10000"/>
            </a:blip>
            <a:stretch>
              <a:fillRect/>
            </a:stretch>
          </p:blipFill>
          <p:spPr>
            <a:xfrm>
              <a:off x="-1574" y="381000"/>
              <a:ext cx="9144000" cy="60936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10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Shape 20"/>
          <p:cNvSpPr>
            <a:spLocks noGrp="1"/>
          </p:cNvSpPr>
          <p:nvPr>
            <p:ph type="title"/>
          </p:nvPr>
        </p:nvSpPr>
        <p:spPr>
          <a:xfrm>
            <a:off x="704850" y="4495800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2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74" y="0"/>
            <a:ext cx="9145574" cy="6858000"/>
            <a:chOff x="-1574" y="0"/>
            <a:chExt cx="9145574" cy="6858000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381000"/>
              <a:ext cx="9144000" cy="6096000"/>
            </a:xfrm>
            <a:prstGeom prst="rect">
              <a:avLst/>
            </a:prstGeom>
            <a:gradFill>
              <a:gsLst>
                <a:gs pos="0">
                  <a:schemeClr val="accent1">
                    <a:tint val="40000"/>
                  </a:schemeClr>
                </a:gs>
                <a:gs pos="100000">
                  <a:schemeClr val="accent1">
                    <a:shade val="75000"/>
                  </a:schemeClr>
                </a:gs>
              </a:gsLst>
              <a:path path="circle">
                <a:fillToRect l="100000" t="100000" r="100000" b="100000"/>
              </a:path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13" y="4505325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52596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600201"/>
            <a:ext cx="3008313" cy="4525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9144000" cy="1506538"/>
            <a:chOff x="0" y="0"/>
            <a:chExt cx="9144000" cy="1506538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11">
              <a:duotone>
                <a:schemeClr val="accent1"/>
                <a:srgbClr val="FFFFFF"/>
              </a:duotone>
            </a:blip>
            <a:srcRect/>
            <a:stretch>
              <a:fillRect/>
            </a:stretch>
          </p:blipFill>
          <p:spPr>
            <a:xfrm>
              <a:off x="0" y="1"/>
              <a:ext cx="9144000" cy="14192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Rectangle 9"/>
            <p:cNvSpPr/>
            <p:nvPr userDrawn="1"/>
          </p:nvSpPr>
          <p:spPr>
            <a:xfrm>
              <a:off x="0" y="0"/>
              <a:ext cx="9144000" cy="144780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49000">
                  <a:schemeClr val="accent1">
                    <a:tint val="20000"/>
                    <a:alpha val="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0" y="142875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504950"/>
              <a:ext cx="9144000" cy="1588"/>
            </a:xfrm>
            <a:prstGeom prst="line">
              <a:avLst/>
            </a:prstGeom>
            <a:ln w="15875" cap="flat" cmpd="sng" algn="ctr">
              <a:solidFill>
                <a:schemeClr val="tx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0D0AA-A564-40E6-BDF9-FE3371FD07B4}" type="datetimeFigureOut">
              <a:rPr lang="en-US" smtClean="0"/>
              <a:pPr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kumimoji="0" lang="en-US" sz="4000" b="0" i="0" u="none" strike="noStrike" kern="1200" cap="none" spc="0" normalizeH="0" baseline="0" noProof="0" smtClean="0">
          <a:ln>
            <a:noFill/>
          </a:ln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uLnTx/>
          <a:uFillTx/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spcAft>
          <a:spcPts val="400"/>
        </a:spcAft>
        <a:buFont typeface="Arial"/>
        <a:buChar char="•"/>
        <a:defRPr sz="2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hyperlink" Target="http://www.greenriver.edu/student-affairs/assessment-and-testing-center/placement.htm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hyperlink" Target="mailto:Lmooremueller@greenriver.edu" TargetMode="External"/><Relationship Id="rId5" Type="http://schemas.openxmlformats.org/officeDocument/2006/relationships/hyperlink" Target="mailto:Aschaefer@greenriver.edu" TargetMode="External"/><Relationship Id="rId4" Type="http://schemas.openxmlformats.org/officeDocument/2006/relationships/hyperlink" Target="mailto:Msims@greenriver.ed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5" Type="http://schemas.openxmlformats.org/officeDocument/2006/relationships/image" Target="cid:image001.jpg@01CDD15B.AAED7410" TargetMode="Externa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5" Type="http://schemas.openxmlformats.org/officeDocument/2006/relationships/image" Target="cid:image001.jpg@01CDD15B.AAED7410" TargetMode="Externa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57400"/>
            <a:ext cx="7772400" cy="1362075"/>
          </a:xfrm>
        </p:spPr>
        <p:txBody>
          <a:bodyPr>
            <a:noAutofit/>
          </a:bodyPr>
          <a:lstStyle/>
          <a:p>
            <a:r>
              <a:rPr lang="en-US" sz="5400" dirty="0" smtClean="0"/>
              <a:t>Building A Common Foundation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Laura Moore Mueller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Math Faculty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Green River Community College</a:t>
            </a:r>
          </a:p>
        </p:txBody>
      </p:sp>
    </p:spTree>
    <p:extLst>
      <p:ext uri="{BB962C8B-B14F-4D97-AF65-F5344CB8AC3E}">
        <p14:creationId xmlns:p14="http://schemas.microsoft.com/office/powerpoint/2010/main" val="127613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752600"/>
            <a:ext cx="87630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400" b="1" dirty="0" smtClean="0">
                <a:effectLst/>
                <a:latin typeface="Arial" pitchFamily="34" charset="0"/>
                <a:cs typeface="Arial" pitchFamily="34" charset="0"/>
              </a:rPr>
              <a:t>Teachers</a:t>
            </a:r>
            <a:endParaRPr lang="en-US" sz="3400" b="1" dirty="0">
              <a:effectLst/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Value through acceptance of grades, work</a:t>
            </a:r>
          </a:p>
          <a:p>
            <a:pPr>
              <a:lnSpc>
                <a:spcPct val="110000"/>
              </a:lnSpc>
            </a:pPr>
            <a:endParaRPr lang="en-US" sz="3400" dirty="0" smtClean="0">
              <a:effectLst/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Personalizing relationships</a:t>
            </a:r>
          </a:p>
          <a:p>
            <a:pPr>
              <a:lnSpc>
                <a:spcPct val="110000"/>
              </a:lnSpc>
            </a:pPr>
            <a:endParaRPr lang="en-US" sz="3400" dirty="0" smtClean="0">
              <a:effectLst/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Awareness of changes in college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265238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cs typeface="Arial" pitchFamily="34" charset="0"/>
              </a:rPr>
              <a:t>Challenges and Lessons Learned</a:t>
            </a:r>
            <a:endParaRPr lang="en-US" sz="3600" dirty="0"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525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7788166" cy="4648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400" b="1" dirty="0" smtClean="0">
                <a:effectLst/>
              </a:rPr>
              <a:t>Teachers cont.</a:t>
            </a:r>
          </a:p>
          <a:p>
            <a:r>
              <a:rPr lang="en-US" sz="3400" dirty="0">
                <a:effectLst/>
                <a:latin typeface="Arial" pitchFamily="34" charset="0"/>
                <a:cs typeface="Arial" pitchFamily="34" charset="0"/>
              </a:rPr>
              <a:t>“There has been a history of ‘us’ and ‘them’ when it comes to the communication between the </a:t>
            </a: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high school </a:t>
            </a:r>
            <a:r>
              <a:rPr lang="en-US" sz="3400" dirty="0">
                <a:effectLst/>
                <a:latin typeface="Arial" pitchFamily="34" charset="0"/>
                <a:cs typeface="Arial" pitchFamily="34" charset="0"/>
              </a:rPr>
              <a:t>and </a:t>
            </a: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community college, </a:t>
            </a:r>
            <a:r>
              <a:rPr lang="en-US" sz="3400" dirty="0">
                <a:effectLst/>
                <a:latin typeface="Arial" pitchFamily="34" charset="0"/>
                <a:cs typeface="Arial" pitchFamily="34" charset="0"/>
              </a:rPr>
              <a:t>and this process demystifies some of the roles we both play when helping students find their proper placement.”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Challenges and Lessons Learned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29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24000"/>
            <a:ext cx="8763000" cy="5105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400" b="1" dirty="0" smtClean="0">
                <a:effectLst/>
                <a:latin typeface="Arial" pitchFamily="34" charset="0"/>
                <a:cs typeface="Arial" pitchFamily="34" charset="0"/>
              </a:rPr>
              <a:t>Students</a:t>
            </a:r>
            <a:endParaRPr lang="en-US" sz="3400" b="1" dirty="0">
              <a:effectLst/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Grades are important</a:t>
            </a: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Realistic expectations of college work</a:t>
            </a: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High school work is valued</a:t>
            </a: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“…wonderful to see how the placement process works.  This is valuable information to share with students.”</a:t>
            </a:r>
            <a:endParaRPr lang="en-US" sz="3400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265238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cs typeface="Arial" pitchFamily="34" charset="0"/>
              </a:rPr>
              <a:t>Challenges and Lessons Learned</a:t>
            </a:r>
            <a:endParaRPr lang="en-US" sz="3600" dirty="0"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517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05000"/>
            <a:ext cx="8305800" cy="4572000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r>
              <a:rPr lang="en-US" sz="3000" b="1" dirty="0" smtClean="0">
                <a:effectLst/>
                <a:latin typeface="Arial" pitchFamily="34" charset="0"/>
                <a:cs typeface="Arial" pitchFamily="34" charset="0"/>
              </a:rPr>
              <a:t>Technology</a:t>
            </a: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Campus online registration adaptation</a:t>
            </a:r>
            <a:endParaRPr lang="en-US" sz="3400" dirty="0">
              <a:effectLst/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Involvement of advisors, administrators, IT,</a:t>
            </a:r>
            <a:b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institutional researchers, faculty, </a:t>
            </a:r>
            <a:b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Testing Center</a:t>
            </a: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  <a:hlinkClick r:id="rId4"/>
              </a:rPr>
              <a:t>College website for students</a:t>
            </a:r>
            <a:endParaRPr lang="en-US" sz="3400" dirty="0" smtClean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dirty="0" smtClean="0">
                <a:cs typeface="Arial" pitchFamily="34" charset="0"/>
              </a:rPr>
              <a:t>Challenges and Lessons Learned</a:t>
            </a:r>
            <a:endParaRPr lang="en-US" dirty="0"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600200"/>
            <a:ext cx="2286000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b="1" dirty="0" smtClean="0">
                <a:effectLst/>
                <a:latin typeface="Arial" pitchFamily="34" charset="0"/>
                <a:cs typeface="Arial" pitchFamily="34" charset="0"/>
              </a:rPr>
              <a:t>On campus registration</a:t>
            </a:r>
            <a:endParaRPr lang="en-US" sz="3000" b="1" dirty="0">
              <a:effectLst/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Training required</a:t>
            </a:r>
            <a:endParaRPr lang="en-US" sz="3400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265238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cs typeface="Arial" pitchFamily="34" charset="0"/>
              </a:rPr>
              <a:t>Challenges and Lessons Learned</a:t>
            </a:r>
            <a:endParaRPr lang="en-US" sz="3600" dirty="0">
              <a:cs typeface="Arial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2438400" y="1524000"/>
            <a:ext cx="6705600" cy="531971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3103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05000"/>
            <a:ext cx="8305800" cy="4572000"/>
          </a:xfrm>
        </p:spPr>
        <p:txBody>
          <a:bodyPr wrap="none">
            <a:normAutofit fontScale="77500" lnSpcReduction="20000"/>
          </a:bodyPr>
          <a:lstStyle/>
          <a:p>
            <a:pPr marL="0" indent="0">
              <a:buNone/>
            </a:pPr>
            <a:r>
              <a:rPr lang="en-US" sz="3000" b="1" dirty="0" smtClean="0">
                <a:effectLst/>
                <a:latin typeface="Arial" pitchFamily="34" charset="0"/>
                <a:cs typeface="Arial" pitchFamily="34" charset="0"/>
              </a:rPr>
              <a:t>English Contacts</a:t>
            </a: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Marcie Sims </a:t>
            </a:r>
          </a:p>
          <a:p>
            <a:pPr lvl="1">
              <a:lnSpc>
                <a:spcPct val="110000"/>
              </a:lnSpc>
            </a:pPr>
            <a:r>
              <a:rPr lang="en-US" sz="3000" dirty="0" smtClean="0">
                <a:effectLst/>
                <a:latin typeface="Arial" pitchFamily="34" charset="0"/>
                <a:cs typeface="Arial" pitchFamily="34" charset="0"/>
              </a:rPr>
              <a:t>(</a:t>
            </a:r>
            <a:r>
              <a:rPr lang="en-US" dirty="0" smtClean="0">
                <a:effectLst/>
                <a:latin typeface="Arial" pitchFamily="34" charset="0"/>
                <a:cs typeface="Arial" pitchFamily="34" charset="0"/>
                <a:hlinkClick r:id="rId4"/>
              </a:rPr>
              <a:t>Msims@greenriver.edu</a:t>
            </a:r>
            <a:r>
              <a:rPr lang="en-US" sz="3000" dirty="0" smtClean="0">
                <a:effectLst/>
                <a:latin typeface="Arial" pitchFamily="34" charset="0"/>
                <a:cs typeface="Arial" pitchFamily="34" charset="0"/>
              </a:rPr>
              <a:t>)</a:t>
            </a:r>
            <a:endParaRPr lang="en-US" sz="3000" dirty="0">
              <a:effectLst/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Amanda Schaefer </a:t>
            </a:r>
          </a:p>
          <a:p>
            <a:pPr lvl="1">
              <a:lnSpc>
                <a:spcPct val="110000"/>
              </a:lnSpc>
            </a:pPr>
            <a:r>
              <a:rPr lang="en-US" sz="3000" dirty="0" smtClean="0">
                <a:effectLst/>
                <a:latin typeface="Arial" pitchFamily="34" charset="0"/>
                <a:cs typeface="Arial" pitchFamily="34" charset="0"/>
              </a:rPr>
              <a:t>(</a:t>
            </a:r>
            <a:r>
              <a:rPr lang="en-US" dirty="0" smtClean="0">
                <a:effectLst/>
                <a:latin typeface="Arial" pitchFamily="34" charset="0"/>
                <a:cs typeface="Arial" pitchFamily="34" charset="0"/>
                <a:hlinkClick r:id="rId5"/>
              </a:rPr>
              <a:t>Aschaefer@greenriver.edu</a:t>
            </a:r>
            <a:r>
              <a:rPr lang="en-US" sz="3000" dirty="0" smtClean="0">
                <a:effectLst/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Facilitated by College Sparks</a:t>
            </a:r>
          </a:p>
          <a:p>
            <a:pPr>
              <a:lnSpc>
                <a:spcPct val="110000"/>
              </a:lnSpc>
            </a:pPr>
            <a:endParaRPr lang="en-US" sz="3400" dirty="0" smtClean="0">
              <a:effectLst/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3000" b="1" dirty="0" smtClean="0">
                <a:effectLst/>
                <a:latin typeface="Arial" pitchFamily="34" charset="0"/>
                <a:cs typeface="Arial" pitchFamily="34" charset="0"/>
              </a:rPr>
              <a:t>Mathematics Contact</a:t>
            </a:r>
            <a:endParaRPr lang="en-US" sz="3000" b="1" dirty="0">
              <a:effectLst/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Laura Moore-Mueller 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effectLst/>
                <a:latin typeface="Arial" pitchFamily="34" charset="0"/>
                <a:cs typeface="Arial" pitchFamily="34" charset="0"/>
              </a:rPr>
              <a:t>(</a:t>
            </a:r>
            <a:r>
              <a:rPr lang="en-US" dirty="0" smtClean="0">
                <a:effectLst/>
                <a:latin typeface="Arial" pitchFamily="34" charset="0"/>
                <a:cs typeface="Arial" pitchFamily="34" charset="0"/>
                <a:hlinkClick r:id="rId6"/>
              </a:rPr>
              <a:t>Lmooremueller@greenriver.edu</a:t>
            </a:r>
            <a:r>
              <a:rPr lang="en-US" dirty="0" smtClean="0">
                <a:effectLst/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lnSpc>
                <a:spcPct val="110000"/>
              </a:lnSpc>
            </a:pPr>
            <a:endParaRPr lang="en-US" sz="3400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dirty="0" smtClean="0">
                <a:cs typeface="Arial" pitchFamily="34" charset="0"/>
              </a:rPr>
              <a:t>Questions?</a:t>
            </a:r>
            <a:endParaRPr lang="en-US" dirty="0"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7648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525963"/>
          </a:xfrm>
        </p:spPr>
        <p:txBody>
          <a:bodyPr/>
          <a:lstStyle/>
          <a:p>
            <a:pPr marL="0" indent="0">
              <a:buNone/>
            </a:pPr>
            <a:endParaRPr lang="en-US" sz="3200" dirty="0" smtClean="0">
              <a:effectLst/>
              <a:latin typeface="Arial" pitchFamily="34" charset="0"/>
              <a:cs typeface="Arial" pitchFamily="34" charset="0"/>
            </a:endParaRPr>
          </a:p>
          <a:p>
            <a:r>
              <a:rPr lang="en-US" sz="3200" dirty="0" smtClean="0">
                <a:effectLst/>
                <a:latin typeface="Arial" pitchFamily="34" charset="0"/>
                <a:cs typeface="Arial" pitchFamily="34" charset="0"/>
              </a:rPr>
              <a:t>Transcript placement for Math and English</a:t>
            </a:r>
          </a:p>
          <a:p>
            <a:endParaRPr lang="en-US" sz="3200" dirty="0" smtClean="0">
              <a:effectLst/>
              <a:latin typeface="Arial" pitchFamily="34" charset="0"/>
              <a:cs typeface="Arial" pitchFamily="34" charset="0"/>
            </a:endParaRPr>
          </a:p>
          <a:p>
            <a:r>
              <a:rPr lang="en-US" sz="3200" dirty="0" smtClean="0">
                <a:effectLst/>
                <a:latin typeface="Arial" pitchFamily="34" charset="0"/>
                <a:cs typeface="Arial" pitchFamily="34" charset="0"/>
              </a:rPr>
              <a:t>Increased communication between high school teachers and college faculty</a:t>
            </a:r>
          </a:p>
          <a:p>
            <a:pPr marL="0" indent="0">
              <a:buNone/>
            </a:pPr>
            <a:endParaRPr lang="en-US" sz="3200" dirty="0">
              <a:effectLst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52400"/>
            <a:ext cx="8229600" cy="126523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Accomplishments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7310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4724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dirty="0" smtClean="0">
                <a:effectLst/>
                <a:latin typeface="Arial" pitchFamily="34" charset="0"/>
                <a:cs typeface="Arial" pitchFamily="34" charset="0"/>
              </a:rPr>
              <a:t>Commitment to Change</a:t>
            </a:r>
            <a:endParaRPr lang="en-US" sz="3600" b="1" dirty="0">
              <a:effectLst/>
              <a:latin typeface="Arial" pitchFamily="34" charset="0"/>
              <a:cs typeface="Arial" pitchFamily="34" charset="0"/>
            </a:endParaRPr>
          </a:p>
          <a:p>
            <a:r>
              <a:rPr lang="en-US" sz="3600" dirty="0" smtClean="0">
                <a:effectLst/>
                <a:latin typeface="Arial" pitchFamily="34" charset="0"/>
                <a:cs typeface="Arial" pitchFamily="34" charset="0"/>
              </a:rPr>
              <a:t>Time</a:t>
            </a:r>
          </a:p>
          <a:p>
            <a:pPr lvl="1"/>
            <a:r>
              <a:rPr lang="en-US" sz="3600" dirty="0">
                <a:effectLst/>
                <a:latin typeface="Arial" pitchFamily="34" charset="0"/>
                <a:cs typeface="Arial" pitchFamily="34" charset="0"/>
              </a:rPr>
              <a:t>M</a:t>
            </a:r>
            <a:r>
              <a:rPr lang="en-US" sz="3600" dirty="0" smtClean="0">
                <a:effectLst/>
                <a:latin typeface="Arial" pitchFamily="34" charset="0"/>
                <a:cs typeface="Arial" pitchFamily="34" charset="0"/>
              </a:rPr>
              <a:t>eeting as a large </a:t>
            </a:r>
            <a:r>
              <a:rPr lang="en-US" sz="3600" dirty="0" smtClean="0">
                <a:effectLst/>
                <a:latin typeface="Arial" pitchFamily="34" charset="0"/>
                <a:cs typeface="Arial" pitchFamily="34" charset="0"/>
              </a:rPr>
              <a:t>group</a:t>
            </a:r>
          </a:p>
          <a:p>
            <a:pPr lvl="1"/>
            <a:r>
              <a:rPr lang="en-US" sz="3600" dirty="0" smtClean="0">
                <a:effectLst/>
                <a:latin typeface="Arial" pitchFamily="34" charset="0"/>
                <a:cs typeface="Arial" pitchFamily="34" charset="0"/>
              </a:rPr>
              <a:t>Site visits</a:t>
            </a:r>
            <a:endParaRPr lang="en-US" sz="3600" dirty="0">
              <a:effectLst/>
              <a:latin typeface="Arial" pitchFamily="34" charset="0"/>
              <a:cs typeface="Arial" pitchFamily="34" charset="0"/>
            </a:endParaRPr>
          </a:p>
          <a:p>
            <a:r>
              <a:rPr lang="en-US" sz="3600" dirty="0" smtClean="0">
                <a:effectLst/>
                <a:latin typeface="Arial" pitchFamily="34" charset="0"/>
                <a:cs typeface="Arial" pitchFamily="34" charset="0"/>
              </a:rPr>
              <a:t>Open lines of communication</a:t>
            </a:r>
          </a:p>
          <a:p>
            <a:pPr lvl="1"/>
            <a:r>
              <a:rPr lang="en-US" sz="3600" dirty="0">
                <a:effectLst/>
                <a:latin typeface="Arial" pitchFamily="34" charset="0"/>
                <a:cs typeface="Arial" pitchFamily="34" charset="0"/>
              </a:rPr>
              <a:t>S</a:t>
            </a:r>
            <a:r>
              <a:rPr lang="en-US" sz="3600" dirty="0" smtClean="0">
                <a:effectLst/>
                <a:latin typeface="Arial" pitchFamily="34" charset="0"/>
                <a:cs typeface="Arial" pitchFamily="34" charset="0"/>
              </a:rPr>
              <a:t>haring expectations</a:t>
            </a:r>
            <a:endParaRPr lang="en-US" sz="3600" dirty="0">
              <a:effectLst/>
              <a:latin typeface="Arial" pitchFamily="34" charset="0"/>
              <a:cs typeface="Arial" pitchFamily="34" charset="0"/>
            </a:endParaRPr>
          </a:p>
          <a:p>
            <a:r>
              <a:rPr lang="en-US" sz="3600" dirty="0" smtClean="0">
                <a:effectLst/>
                <a:latin typeface="Arial" pitchFamily="34" charset="0"/>
                <a:cs typeface="Arial" pitchFamily="34" charset="0"/>
              </a:rPr>
              <a:t>Support of administration</a:t>
            </a:r>
          </a:p>
          <a:p>
            <a:pPr lvl="1"/>
            <a:r>
              <a:rPr lang="en-US" sz="3600" dirty="0">
                <a:effectLst/>
                <a:latin typeface="Arial" pitchFamily="34" charset="0"/>
                <a:cs typeface="Arial" pitchFamily="34" charset="0"/>
              </a:rPr>
              <a:t>M</a:t>
            </a:r>
            <a:r>
              <a:rPr lang="en-US" sz="3600" dirty="0" smtClean="0">
                <a:effectLst/>
                <a:latin typeface="Arial" pitchFamily="34" charset="0"/>
                <a:cs typeface="Arial" pitchFamily="34" charset="0"/>
              </a:rPr>
              <a:t>oney and food!</a:t>
            </a:r>
            <a:endParaRPr lang="en-US" sz="3600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265238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cs typeface="Arial" pitchFamily="34" charset="0"/>
              </a:rPr>
              <a:t>Challenges and Lessons Learned</a:t>
            </a:r>
            <a:endParaRPr lang="en-US" sz="3600" dirty="0"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103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714500"/>
            <a:ext cx="8610600" cy="4038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400" b="1" dirty="0" smtClean="0">
                <a:effectLst/>
                <a:latin typeface="Arial" pitchFamily="34" charset="0"/>
                <a:cs typeface="Arial" pitchFamily="34" charset="0"/>
              </a:rPr>
              <a:t>Cultural</a:t>
            </a:r>
            <a:r>
              <a:rPr lang="en-US" sz="3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400" b="1" dirty="0" smtClean="0">
                <a:effectLst/>
                <a:latin typeface="Arial" pitchFamily="34" charset="0"/>
                <a:cs typeface="Arial" pitchFamily="34" charset="0"/>
              </a:rPr>
              <a:t>Differences</a:t>
            </a:r>
            <a:endParaRPr lang="en-US" sz="3400" dirty="0">
              <a:effectLst/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High schools</a:t>
            </a:r>
          </a:p>
          <a:p>
            <a:pPr lvl="1"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Principals        Teachers/Counselors</a:t>
            </a:r>
            <a:endParaRPr lang="en-US" sz="3400" dirty="0">
              <a:effectLst/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College</a:t>
            </a:r>
          </a:p>
          <a:p>
            <a:pPr lvl="1"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Faculty         Administrators/Advisors</a:t>
            </a:r>
            <a:endParaRPr lang="en-US" sz="3400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265238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cs typeface="Arial" pitchFamily="34" charset="0"/>
              </a:rPr>
              <a:t>Challenges and Lessons Learned</a:t>
            </a:r>
            <a:endParaRPr lang="en-US" sz="3600" dirty="0">
              <a:cs typeface="Arial" pitchFamily="34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3200400" y="3276600"/>
            <a:ext cx="6858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2819400" y="4724400"/>
            <a:ext cx="6858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962400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600" dirty="0" smtClean="0">
                <a:effectLst/>
                <a:latin typeface="Arial" pitchFamily="34" charset="0"/>
                <a:cs typeface="Arial" pitchFamily="34" charset="0"/>
              </a:rPr>
              <a:t>COMPASS</a:t>
            </a:r>
            <a:r>
              <a:rPr lang="en-US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effectLst/>
                <a:latin typeface="Arial" pitchFamily="34" charset="0"/>
                <a:cs typeface="Arial" pitchFamily="34" charset="0"/>
              </a:rPr>
            </a:br>
            <a:endParaRPr lang="en-US" dirty="0" smtClean="0">
              <a:effectLst/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600" dirty="0" smtClean="0">
                <a:effectLst/>
                <a:latin typeface="Arial" pitchFamily="34" charset="0"/>
                <a:cs typeface="Arial" pitchFamily="34" charset="0"/>
              </a:rPr>
              <a:t>Entrance Exams (math only)</a:t>
            </a:r>
            <a:r>
              <a:rPr lang="en-US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effectLst/>
                <a:latin typeface="Arial" pitchFamily="34" charset="0"/>
                <a:cs typeface="Arial" pitchFamily="34" charset="0"/>
              </a:rPr>
            </a:br>
            <a:endParaRPr lang="en-US" dirty="0" smtClean="0">
              <a:effectLst/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600" dirty="0" smtClean="0">
                <a:effectLst/>
                <a:latin typeface="Arial" pitchFamily="34" charset="0"/>
                <a:cs typeface="Arial" pitchFamily="34" charset="0"/>
              </a:rPr>
              <a:t>High School Transcripts</a:t>
            </a:r>
            <a:endParaRPr lang="en-US" sz="3600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dirty="0" smtClean="0"/>
              <a:t>GRCC Math &amp; English Placement </a:t>
            </a:r>
            <a:endParaRPr lang="en-US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34150" y="1524000"/>
            <a:ext cx="26098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N:\Project TIME\Parent Advisory Nights\MATH ADVISORY NIGHT 2008\PICTURES 2008\DSC_3933.JPG"/>
          <p:cNvPicPr/>
          <p:nvPr/>
        </p:nvPicPr>
        <p:blipFill>
          <a:blip r:embed="rId5" cstate="print"/>
          <a:srcRect t="25060" r="4167" b="1928"/>
          <a:stretch>
            <a:fillRect/>
          </a:stretch>
        </p:blipFill>
        <p:spPr bwMode="auto">
          <a:xfrm>
            <a:off x="5164195" y="4800600"/>
            <a:ext cx="3990315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76400"/>
            <a:ext cx="8991600" cy="48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400" b="1" dirty="0" smtClean="0">
                <a:effectLst/>
                <a:latin typeface="Arial" pitchFamily="34" charset="0"/>
                <a:cs typeface="Arial" pitchFamily="34" charset="0"/>
              </a:rPr>
              <a:t>Math</a:t>
            </a:r>
            <a:endParaRPr lang="en-US" sz="3400" b="1" dirty="0">
              <a:effectLst/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3400" smtClean="0">
                <a:effectLst/>
                <a:latin typeface="Arial" pitchFamily="34" charset="0"/>
                <a:cs typeface="Arial" pitchFamily="34" charset="0"/>
              </a:rPr>
              <a:t>Data </a:t>
            </a:r>
            <a:r>
              <a:rPr lang="en-US" sz="3400" smtClean="0">
                <a:effectLst/>
                <a:latin typeface="Arial" pitchFamily="34" charset="0"/>
                <a:cs typeface="Arial" pitchFamily="34" charset="0"/>
              </a:rPr>
              <a:t>show </a:t>
            </a: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success</a:t>
            </a: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Need to re-visit developmental math content</a:t>
            </a: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Changing requirements</a:t>
            </a: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Changing course names</a:t>
            </a: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Other college courses using math placement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265238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cs typeface="Arial" pitchFamily="34" charset="0"/>
              </a:rPr>
              <a:t>Challenges and Lessons Learned</a:t>
            </a:r>
            <a:endParaRPr lang="en-US" sz="3600" dirty="0"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4686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-3836988" y="-143827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29" name="Line 6"/>
          <p:cNvSpPr>
            <a:spLocks noChangeShapeType="1"/>
          </p:cNvSpPr>
          <p:nvPr/>
        </p:nvSpPr>
        <p:spPr bwMode="auto">
          <a:xfrm>
            <a:off x="-2174875" y="-9493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0" name="Line 7"/>
          <p:cNvSpPr>
            <a:spLocks noChangeShapeType="1"/>
          </p:cNvSpPr>
          <p:nvPr/>
        </p:nvSpPr>
        <p:spPr bwMode="auto">
          <a:xfrm>
            <a:off x="-2174875" y="-7048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3619500" y="-9493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2" name="Line 9"/>
          <p:cNvSpPr>
            <a:spLocks noChangeShapeType="1"/>
          </p:cNvSpPr>
          <p:nvPr/>
        </p:nvSpPr>
        <p:spPr bwMode="auto">
          <a:xfrm>
            <a:off x="3619500" y="-4603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-2174875" y="-698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4" name="Line 11"/>
          <p:cNvSpPr>
            <a:spLocks noChangeShapeType="1"/>
          </p:cNvSpPr>
          <p:nvPr/>
        </p:nvSpPr>
        <p:spPr bwMode="auto">
          <a:xfrm>
            <a:off x="-2174875" y="762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3619500" y="3683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6" name="Line 13"/>
          <p:cNvSpPr>
            <a:spLocks noChangeShapeType="1"/>
          </p:cNvSpPr>
          <p:nvPr/>
        </p:nvSpPr>
        <p:spPr bwMode="auto">
          <a:xfrm>
            <a:off x="3619500" y="58737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7" name="Line 14"/>
          <p:cNvSpPr>
            <a:spLocks noChangeShapeType="1"/>
          </p:cNvSpPr>
          <p:nvPr/>
        </p:nvSpPr>
        <p:spPr bwMode="auto">
          <a:xfrm>
            <a:off x="3619500" y="-698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8" name="Line 15"/>
          <p:cNvSpPr>
            <a:spLocks noChangeShapeType="1"/>
          </p:cNvSpPr>
          <p:nvPr/>
        </p:nvSpPr>
        <p:spPr bwMode="auto">
          <a:xfrm>
            <a:off x="3619500" y="2222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9" name="Line 16"/>
          <p:cNvSpPr>
            <a:spLocks noChangeShapeType="1"/>
          </p:cNvSpPr>
          <p:nvPr/>
        </p:nvSpPr>
        <p:spPr bwMode="auto">
          <a:xfrm>
            <a:off x="3619500" y="5873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0" name="Line 17"/>
          <p:cNvSpPr>
            <a:spLocks noChangeShapeType="1"/>
          </p:cNvSpPr>
          <p:nvPr/>
        </p:nvSpPr>
        <p:spPr bwMode="auto">
          <a:xfrm>
            <a:off x="-2174875" y="10493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1" name="Line 18"/>
          <p:cNvSpPr>
            <a:spLocks noChangeShapeType="1"/>
          </p:cNvSpPr>
          <p:nvPr/>
        </p:nvSpPr>
        <p:spPr bwMode="auto">
          <a:xfrm>
            <a:off x="-2174875" y="12938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2" name="Line 19"/>
          <p:cNvSpPr>
            <a:spLocks noChangeShapeType="1"/>
          </p:cNvSpPr>
          <p:nvPr/>
        </p:nvSpPr>
        <p:spPr bwMode="auto">
          <a:xfrm>
            <a:off x="3619500" y="17827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3" name="Line 20"/>
          <p:cNvSpPr>
            <a:spLocks noChangeShapeType="1"/>
          </p:cNvSpPr>
          <p:nvPr/>
        </p:nvSpPr>
        <p:spPr bwMode="auto">
          <a:xfrm>
            <a:off x="3619500" y="2082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" name="Line 21"/>
          <p:cNvSpPr>
            <a:spLocks noChangeShapeType="1"/>
          </p:cNvSpPr>
          <p:nvPr/>
        </p:nvSpPr>
        <p:spPr bwMode="auto">
          <a:xfrm>
            <a:off x="3619500" y="10493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5" name="Line 22"/>
          <p:cNvSpPr>
            <a:spLocks noChangeShapeType="1"/>
          </p:cNvSpPr>
          <p:nvPr/>
        </p:nvSpPr>
        <p:spPr bwMode="auto">
          <a:xfrm>
            <a:off x="3619500" y="15382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6" name="Line 23"/>
          <p:cNvSpPr>
            <a:spLocks noChangeShapeType="1"/>
          </p:cNvSpPr>
          <p:nvPr/>
        </p:nvSpPr>
        <p:spPr bwMode="auto">
          <a:xfrm>
            <a:off x="3619500" y="15382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7" name="Line 24"/>
          <p:cNvSpPr>
            <a:spLocks noChangeShapeType="1"/>
          </p:cNvSpPr>
          <p:nvPr/>
        </p:nvSpPr>
        <p:spPr bwMode="auto">
          <a:xfrm>
            <a:off x="3619500" y="20828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5" name="Text Box 141"/>
          <p:cNvSpPr txBox="1">
            <a:spLocks noChangeArrowheads="1"/>
          </p:cNvSpPr>
          <p:nvPr/>
        </p:nvSpPr>
        <p:spPr bwMode="auto">
          <a:xfrm>
            <a:off x="26276" y="1905000"/>
            <a:ext cx="19812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SAMPLE</a:t>
            </a:r>
            <a:endParaRPr lang="en-US" sz="2800" b="1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Math</a:t>
            </a:r>
          </a:p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Transcript</a:t>
            </a:r>
            <a:endParaRPr lang="en-US" sz="2800" b="1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Table</a:t>
            </a:r>
          </a:p>
        </p:txBody>
      </p:sp>
      <p:pic>
        <p:nvPicPr>
          <p:cNvPr id="28" name="Picture 27" descr="logo"/>
          <p:cNvPicPr/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07" y="587374"/>
            <a:ext cx="1657986" cy="70302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647371"/>
              </p:ext>
            </p:extLst>
          </p:nvPr>
        </p:nvGraphicFramePr>
        <p:xfrm>
          <a:off x="2209800" y="587375"/>
          <a:ext cx="6629401" cy="55086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3015"/>
                <a:gridCol w="1011898"/>
                <a:gridCol w="2227244"/>
                <a:gridCol w="2227244"/>
              </a:tblGrid>
              <a:tr h="5694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If your last math course was . . 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and you earned a grade of . . 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and  you completed it within_____of today’s date: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your placement will be . . 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9817">
                <a:tc row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Geometry I &amp; II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C+ or better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One year 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 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96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Two years	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COMPASS score or Entrance Exam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98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B+ or better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One year	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 97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98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Two years	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 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9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Advanced Algebra/Trig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C+ or better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One year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 97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98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Two years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 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9817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 or better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One year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Math&amp; 141</a:t>
                      </a:r>
                      <a:r>
                        <a:rPr lang="en-US" sz="1000" baseline="30000">
                          <a:effectLst/>
                        </a:rPr>
                        <a:t>(a)</a:t>
                      </a:r>
                      <a:r>
                        <a:rPr lang="en-US" sz="1000">
                          <a:effectLst/>
                        </a:rPr>
                        <a:t>, 107, Math 147, 170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98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Two years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 97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9632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One year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Math&amp; 141</a:t>
                      </a:r>
                      <a:r>
                        <a:rPr lang="en-US" sz="1000" baseline="30000">
                          <a:effectLst/>
                        </a:rPr>
                        <a:t>(a)</a:t>
                      </a:r>
                      <a:r>
                        <a:rPr lang="en-US" sz="1000">
                          <a:effectLst/>
                        </a:rPr>
                        <a:t>, 107, Math 106</a:t>
                      </a:r>
                      <a:r>
                        <a:rPr lang="en-US" sz="1000" baseline="30000">
                          <a:effectLst/>
                        </a:rPr>
                        <a:t>(b)</a:t>
                      </a:r>
                      <a:r>
                        <a:rPr lang="en-US" sz="1000">
                          <a:effectLst/>
                        </a:rPr>
                        <a:t>, 147, 170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98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Two years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Math&amp; 141</a:t>
                      </a:r>
                      <a:r>
                        <a:rPr lang="en-US" sz="1000" baseline="30000">
                          <a:effectLst/>
                        </a:rPr>
                        <a:t>(a)</a:t>
                      </a:r>
                      <a:r>
                        <a:rPr lang="en-US" sz="1000">
                          <a:effectLst/>
                        </a:rPr>
                        <a:t>, 107, Math 147, 170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9817">
                <a:tc rowSpan="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Pre-calculus I &amp; II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C+ or better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One year	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 97, 147 or Math&amp; 107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98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Two years	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 97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96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 or better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One year	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Math&amp; 107, 141</a:t>
                      </a:r>
                      <a:r>
                        <a:rPr lang="en-US" sz="1000" baseline="30000">
                          <a:effectLst/>
                        </a:rPr>
                        <a:t>(a)</a:t>
                      </a:r>
                      <a:r>
                        <a:rPr lang="en-US" sz="1000">
                          <a:effectLst/>
                        </a:rPr>
                        <a:t>, 142</a:t>
                      </a:r>
                      <a:r>
                        <a:rPr lang="en-US" sz="1000" baseline="30000">
                          <a:effectLst/>
                        </a:rPr>
                        <a:t>(a)</a:t>
                      </a:r>
                      <a:r>
                        <a:rPr lang="en-US" sz="1000">
                          <a:effectLst/>
                        </a:rPr>
                        <a:t>, 151</a:t>
                      </a:r>
                      <a:r>
                        <a:rPr lang="en-US" sz="1000" baseline="30000">
                          <a:effectLst/>
                        </a:rPr>
                        <a:t>(a)</a:t>
                      </a:r>
                      <a:r>
                        <a:rPr lang="en-US" sz="1000">
                          <a:effectLst/>
                        </a:rPr>
                        <a:t>, Math 106</a:t>
                      </a:r>
                      <a:r>
                        <a:rPr lang="en-US" sz="1000" baseline="30000">
                          <a:effectLst/>
                        </a:rPr>
                        <a:t>(b)</a:t>
                      </a:r>
                      <a:r>
                        <a:rPr lang="en-US" sz="1000">
                          <a:effectLst/>
                        </a:rPr>
                        <a:t>, 147, 170.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96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Two years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Math&amp;141</a:t>
                      </a:r>
                      <a:r>
                        <a:rPr lang="en-US" sz="1000" baseline="30000">
                          <a:effectLst/>
                        </a:rPr>
                        <a:t>(a)</a:t>
                      </a:r>
                      <a:r>
                        <a:rPr lang="en-US" sz="1000">
                          <a:effectLst/>
                        </a:rPr>
                        <a:t>, 107, Math 106</a:t>
                      </a:r>
                      <a:r>
                        <a:rPr lang="en-US" sz="1000" baseline="30000">
                          <a:effectLst/>
                        </a:rPr>
                        <a:t>(b)</a:t>
                      </a:r>
                      <a:r>
                        <a:rPr lang="en-US" sz="1000">
                          <a:effectLst/>
                        </a:rPr>
                        <a:t>, 147, 170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835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A- or better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One or two years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Math&amp; 107, 141</a:t>
                      </a:r>
                      <a:r>
                        <a:rPr lang="en-US" sz="1000" baseline="30000">
                          <a:effectLst/>
                        </a:rPr>
                        <a:t>(a)</a:t>
                      </a:r>
                      <a:r>
                        <a:rPr lang="en-US" sz="1000">
                          <a:effectLst/>
                        </a:rPr>
                        <a:t>, 142</a:t>
                      </a:r>
                      <a:r>
                        <a:rPr lang="en-US" sz="1000" baseline="30000">
                          <a:effectLst/>
                        </a:rPr>
                        <a:t>(a)</a:t>
                      </a:r>
                      <a:r>
                        <a:rPr lang="en-US" sz="1000">
                          <a:effectLst/>
                        </a:rPr>
                        <a:t>, 151</a:t>
                      </a:r>
                      <a:r>
                        <a:rPr lang="en-US" sz="1000" baseline="30000">
                          <a:effectLst/>
                        </a:rPr>
                        <a:t>(a)</a:t>
                      </a:r>
                      <a:r>
                        <a:rPr lang="en-US" sz="1000">
                          <a:effectLst/>
                        </a:rPr>
                        <a:t>, Math 106</a:t>
                      </a:r>
                      <a:r>
                        <a:rPr lang="en-US" sz="1000" baseline="30000">
                          <a:effectLst/>
                        </a:rPr>
                        <a:t>(b)</a:t>
                      </a:r>
                      <a:r>
                        <a:rPr lang="en-US" sz="1000">
                          <a:effectLst/>
                        </a:rPr>
                        <a:t>, 147, 170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98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BAT Math 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C+ or better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One year	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Math 97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592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(if student has either Pre-calculus or Calculus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Two years	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COMPASS score or Entrance Exam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752600"/>
            <a:ext cx="9067800" cy="5257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000" b="1" dirty="0" smtClean="0">
                <a:effectLst/>
                <a:latin typeface="Arial" pitchFamily="34" charset="0"/>
                <a:cs typeface="Arial" pitchFamily="34" charset="0"/>
              </a:rPr>
              <a:t>English</a:t>
            </a:r>
            <a:endParaRPr lang="en-US" sz="3000" b="1" dirty="0">
              <a:effectLst/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Leads must be respected by colleagues</a:t>
            </a: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Local high school involvement from the beginning</a:t>
            </a: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Access to course outlines</a:t>
            </a: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Includes high school </a:t>
            </a:r>
            <a:r>
              <a:rPr lang="en-US" sz="3400" b="1" dirty="0" smtClean="0">
                <a:effectLst/>
                <a:latin typeface="Arial" pitchFamily="34" charset="0"/>
                <a:cs typeface="Arial" pitchFamily="34" charset="0"/>
              </a:rPr>
              <a:t>overall</a:t>
            </a: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n-US" sz="3400" dirty="0" err="1" smtClean="0">
                <a:effectLst/>
                <a:latin typeface="Arial" pitchFamily="34" charset="0"/>
                <a:cs typeface="Arial" pitchFamily="34" charset="0"/>
              </a:rPr>
              <a:t>gpa</a:t>
            </a:r>
            <a:endParaRPr lang="en-US" sz="3400" dirty="0" smtClean="0">
              <a:effectLst/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Reading and English classes are separate</a:t>
            </a:r>
          </a:p>
          <a:p>
            <a:pPr>
              <a:lnSpc>
                <a:spcPct val="110000"/>
              </a:lnSpc>
            </a:pPr>
            <a:r>
              <a:rPr lang="en-US" sz="3400" dirty="0" smtClean="0">
                <a:effectLst/>
                <a:latin typeface="Arial" pitchFamily="34" charset="0"/>
                <a:cs typeface="Arial" pitchFamily="34" charset="0"/>
              </a:rPr>
              <a:t>Requires COMPASS for data collection</a:t>
            </a:r>
            <a:endParaRPr lang="en-US" sz="3400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265238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cs typeface="Arial" pitchFamily="34" charset="0"/>
              </a:rPr>
              <a:t>Challenges and Lessons Learned</a:t>
            </a:r>
            <a:endParaRPr lang="en-US" sz="3600" dirty="0"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57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-3836988" y="-143827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29" name="Line 6"/>
          <p:cNvSpPr>
            <a:spLocks noChangeShapeType="1"/>
          </p:cNvSpPr>
          <p:nvPr/>
        </p:nvSpPr>
        <p:spPr bwMode="auto">
          <a:xfrm>
            <a:off x="-2174875" y="-9493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0" name="Line 7"/>
          <p:cNvSpPr>
            <a:spLocks noChangeShapeType="1"/>
          </p:cNvSpPr>
          <p:nvPr/>
        </p:nvSpPr>
        <p:spPr bwMode="auto">
          <a:xfrm>
            <a:off x="-2174875" y="-7048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3619500" y="-9493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2" name="Line 9"/>
          <p:cNvSpPr>
            <a:spLocks noChangeShapeType="1"/>
          </p:cNvSpPr>
          <p:nvPr/>
        </p:nvSpPr>
        <p:spPr bwMode="auto">
          <a:xfrm>
            <a:off x="3619500" y="-4603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-2174875" y="-698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4" name="Line 11"/>
          <p:cNvSpPr>
            <a:spLocks noChangeShapeType="1"/>
          </p:cNvSpPr>
          <p:nvPr/>
        </p:nvSpPr>
        <p:spPr bwMode="auto">
          <a:xfrm>
            <a:off x="-2174875" y="762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3619500" y="3683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6" name="Line 13"/>
          <p:cNvSpPr>
            <a:spLocks noChangeShapeType="1"/>
          </p:cNvSpPr>
          <p:nvPr/>
        </p:nvSpPr>
        <p:spPr bwMode="auto">
          <a:xfrm>
            <a:off x="3619500" y="58737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7" name="Line 14"/>
          <p:cNvSpPr>
            <a:spLocks noChangeShapeType="1"/>
          </p:cNvSpPr>
          <p:nvPr/>
        </p:nvSpPr>
        <p:spPr bwMode="auto">
          <a:xfrm>
            <a:off x="3619500" y="-698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8" name="Line 15"/>
          <p:cNvSpPr>
            <a:spLocks noChangeShapeType="1"/>
          </p:cNvSpPr>
          <p:nvPr/>
        </p:nvSpPr>
        <p:spPr bwMode="auto">
          <a:xfrm>
            <a:off x="3619500" y="2222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9" name="Line 16"/>
          <p:cNvSpPr>
            <a:spLocks noChangeShapeType="1"/>
          </p:cNvSpPr>
          <p:nvPr/>
        </p:nvSpPr>
        <p:spPr bwMode="auto">
          <a:xfrm>
            <a:off x="3619500" y="5873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0" name="Line 17"/>
          <p:cNvSpPr>
            <a:spLocks noChangeShapeType="1"/>
          </p:cNvSpPr>
          <p:nvPr/>
        </p:nvSpPr>
        <p:spPr bwMode="auto">
          <a:xfrm>
            <a:off x="-2174875" y="10493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1" name="Line 18"/>
          <p:cNvSpPr>
            <a:spLocks noChangeShapeType="1"/>
          </p:cNvSpPr>
          <p:nvPr/>
        </p:nvSpPr>
        <p:spPr bwMode="auto">
          <a:xfrm>
            <a:off x="-2174875" y="12938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2" name="Line 19"/>
          <p:cNvSpPr>
            <a:spLocks noChangeShapeType="1"/>
          </p:cNvSpPr>
          <p:nvPr/>
        </p:nvSpPr>
        <p:spPr bwMode="auto">
          <a:xfrm>
            <a:off x="3619500" y="17827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3" name="Line 20"/>
          <p:cNvSpPr>
            <a:spLocks noChangeShapeType="1"/>
          </p:cNvSpPr>
          <p:nvPr/>
        </p:nvSpPr>
        <p:spPr bwMode="auto">
          <a:xfrm>
            <a:off x="3619500" y="2082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" name="Line 21"/>
          <p:cNvSpPr>
            <a:spLocks noChangeShapeType="1"/>
          </p:cNvSpPr>
          <p:nvPr/>
        </p:nvSpPr>
        <p:spPr bwMode="auto">
          <a:xfrm>
            <a:off x="3619500" y="10493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5" name="Line 22"/>
          <p:cNvSpPr>
            <a:spLocks noChangeShapeType="1"/>
          </p:cNvSpPr>
          <p:nvPr/>
        </p:nvSpPr>
        <p:spPr bwMode="auto">
          <a:xfrm>
            <a:off x="3619500" y="15382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6" name="Line 23"/>
          <p:cNvSpPr>
            <a:spLocks noChangeShapeType="1"/>
          </p:cNvSpPr>
          <p:nvPr/>
        </p:nvSpPr>
        <p:spPr bwMode="auto">
          <a:xfrm>
            <a:off x="3619500" y="15382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7" name="Line 24"/>
          <p:cNvSpPr>
            <a:spLocks noChangeShapeType="1"/>
          </p:cNvSpPr>
          <p:nvPr/>
        </p:nvSpPr>
        <p:spPr bwMode="auto">
          <a:xfrm>
            <a:off x="3619500" y="20828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5" name="Text Box 141"/>
          <p:cNvSpPr txBox="1">
            <a:spLocks noChangeArrowheads="1"/>
          </p:cNvSpPr>
          <p:nvPr/>
        </p:nvSpPr>
        <p:spPr bwMode="auto">
          <a:xfrm>
            <a:off x="0" y="1905000"/>
            <a:ext cx="19812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SAMPLE</a:t>
            </a:r>
            <a:endParaRPr lang="en-US" sz="2800" b="1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English</a:t>
            </a:r>
            <a:endParaRPr lang="en-US" sz="2800" b="1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Transcript</a:t>
            </a:r>
            <a:endParaRPr lang="en-US" sz="2800" b="1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Table</a:t>
            </a:r>
          </a:p>
        </p:txBody>
      </p:sp>
      <p:pic>
        <p:nvPicPr>
          <p:cNvPr id="28" name="Picture 27" descr="logo"/>
          <p:cNvPicPr/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07" y="587375"/>
            <a:ext cx="1657986" cy="70302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032549"/>
              </p:ext>
            </p:extLst>
          </p:nvPr>
        </p:nvGraphicFramePr>
        <p:xfrm>
          <a:off x="2000250" y="3024982"/>
          <a:ext cx="6610350" cy="37659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9985"/>
                <a:gridCol w="1113669"/>
                <a:gridCol w="2451248"/>
                <a:gridCol w="1765448"/>
              </a:tblGrid>
              <a:tr h="4040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If you took this English course . . 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and you earned a grade of . . 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and you took it during your . . . 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your placement will be . . 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8614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Language Arts - 10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 or better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Sophomore year	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English 081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86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A- or better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Sophomore year	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English 100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172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Language Arts – 10 Honors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B or better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Sophomore or junior year	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English 100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172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American Lit &amp; Writing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 or better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A- or better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Junior year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English 100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&amp;English 101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172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College Writing 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 or better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Senior year	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&amp;English 101 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172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AP Lang &amp; Comp 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 or better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 or better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Junior or senior year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English 100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&amp;English 101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861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AP Lit &amp; Comp 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C+ or better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Senior year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&amp;English 101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172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Humanities I or II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 or better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A- or better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0140" algn="r"/>
                        </a:tabLst>
                      </a:pPr>
                      <a:r>
                        <a:rPr lang="en-US" sz="1000">
                          <a:effectLst/>
                        </a:rPr>
                        <a:t>Junior or senior year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English 100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&amp;English 101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981200" y="307181"/>
            <a:ext cx="6350875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 order to place by transcript:</a:t>
            </a:r>
            <a:b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Students must also take the COMPASS Reading and Writing tests.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Students must have earned a C or higher in their last English class.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Students must have a cumulative high school GPA of 2.5 or higher.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Running Start students must meet GRCC’s minimum requirements for the program: A COMPASS reading score of 86;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and a COMPASS writing score of 80 </a:t>
            </a:r>
            <a:r>
              <a:rPr kumimoji="0" lang="en-US" sz="1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or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 Math Placement score of Math &amp;141 or higher. 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Also, for &amp;English 101 or higher placement using transcripts, a COMPASS reading score of 76 or higher is required.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215770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SESECONDARYMONITOR" val="True"/>
  <p:tag name="BULLETTYPE" val="3"/>
  <p:tag name="RESPCOUNTERSTYLE" val="-1"/>
  <p:tag name="INPUTSOURCE" val="1"/>
  <p:tag name="BACKUPSESSIONS" val="True"/>
  <p:tag name="REVIEWONLY" val="False"/>
  <p:tag name="PARTICIPANTSINLEADERBOARD" val="5"/>
  <p:tag name="BUBBLESIZEVISIBLE" val="True"/>
  <p:tag name="CUSTOMGRIDBACKCOLOR" val="-2830136"/>
  <p:tag name="CUSTOMCELLBACKCOLOR3" val="-268652"/>
  <p:tag name="DISPLAYDEVICENUMBER" val="True"/>
  <p:tag name="AUTOSIZEGRID" val="True"/>
  <p:tag name="CHARTCOLORS" val="0"/>
  <p:tag name="MULTIRESPDIVISOR" val="1"/>
  <p:tag name="CORRECTPOINTVALUE" val="100"/>
  <p:tag name="ADDINALWAYSLOADED" val="False"/>
  <p:tag name="TPVERSION" val="2006"/>
  <p:tag name="DEFAULTPORT" val="1001"/>
  <p:tag name="COUNTDOWNSTYLE" val="-1"/>
  <p:tag name="USEENTERPRISEMANAGER" val="False"/>
  <p:tag name="CHARTVALUEFORMAT" val="0%"/>
  <p:tag name="STDCHART" val="1"/>
  <p:tag name="BUBBLEVALUEFORMAT" val="0.0"/>
  <p:tag name="CUSTOMCELLBACKCOLOR1" val="-657956"/>
  <p:tag name="DISPLAYNAME" val="True"/>
  <p:tag name="GRIDSIZE" val="{Width=800, Height=600}"/>
  <p:tag name="RESETCHARTS" val="True"/>
  <p:tag name="ALLOWUSERFEEDBACK" val="True"/>
  <p:tag name="ZEROBASED" val="False"/>
  <p:tag name="EXPANDSHOWBAR" val="True"/>
  <p:tag name="ANSWERNOWTEXT" val="Answer Now"/>
  <p:tag name="NUMRESPONSES" val="1"/>
  <p:tag name="ROTATIONINTERVAL" val="2"/>
  <p:tag name="BUBBLENAMEVISIBLE" val="True"/>
  <p:tag name="CUSTOMCELLBACKCOLOR2" val="-13395457"/>
  <p:tag name="GRIDOPACITY" val="90"/>
  <p:tag name="CHARTLABELS" val="0"/>
  <p:tag name="INCORRECTPOINTVALUE" val="0"/>
  <p:tag name="CHARTSCALE" val="True"/>
  <p:tag name="ANSWERNOWSTYLE" val="-1"/>
  <p:tag name="ALLOWDUPLICATES" val="False"/>
  <p:tag name="TEAMSINLEADERBOARD" val="5"/>
  <p:tag name="CUSTOMCELLFORECOLOR" val="-16777216"/>
  <p:tag name="GRIDROTATIONINTERVAL" val="2"/>
  <p:tag name="PARTLISTDEFAULT" val="0"/>
  <p:tag name="AUTOADJUSTPARTRANGE" val="True"/>
  <p:tag name="RESPCOUNTERFORMAT" val="0"/>
  <p:tag name="AUTOADVANCE" val="False"/>
  <p:tag name="DEFAULTNUMTEAMS" val="5"/>
  <p:tag name="GRIDPOSITION" val="1"/>
  <p:tag name="REALTIMEBACKUP" val="False"/>
  <p:tag name="REQUIREPASSWORD" val="False"/>
  <p:tag name="AUTOUPDATEALIASES" val="True"/>
  <p:tag name="USESCHEMECOLORS" val="True"/>
  <p:tag name="INCLUDEPPT" val="True"/>
  <p:tag name="RESPTABLESTYLE" val="-1"/>
  <p:tag name="BUBBLEGROUPING" val="3"/>
  <p:tag name="INCLUDENONRESPONDERS" val="False"/>
  <p:tag name="COUNTDOWNSECONDS" val="10"/>
  <p:tag name="DISPLAYDEVICEID" val="True"/>
  <p:tag name="ENABLEPRESENTERVPAD" val="False"/>
  <p:tag name="POLLINGCYCLE" val="2"/>
  <p:tag name="MAXRESPONDERS" val="5"/>
  <p:tag name="BACKUPMAINTENANCE" val="7"/>
  <p:tag name="CUSTOMCELLBACKCOLOR4" val="-8355712"/>
  <p:tag name="SHOWBARVISIBLE" val="True"/>
  <p:tag name="REALTIMEBACKUPPATH" val="(None)"/>
  <p:tag name="DELIMITERS" val="3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Back-to-school presentation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21873A"/>
      </a:hlink>
      <a:folHlink>
        <a:srgbClr val="717E00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Back-to-school presentation</Template>
  <TotalTime>0</TotalTime>
  <Words>839</Words>
  <Application>Microsoft Office PowerPoint</Application>
  <PresentationFormat>On-screen Show (4:3)</PresentationFormat>
  <Paragraphs>227</Paragraphs>
  <Slides>15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Back-to-school presentation</vt:lpstr>
      <vt:lpstr>Building A Common Foundation</vt:lpstr>
      <vt:lpstr>Accomplishments</vt:lpstr>
      <vt:lpstr>Challenges and Lessons Learned</vt:lpstr>
      <vt:lpstr>Challenges and Lessons Learned</vt:lpstr>
      <vt:lpstr>GRCC Math &amp; English Placement </vt:lpstr>
      <vt:lpstr>Challenges and Lessons Learned</vt:lpstr>
      <vt:lpstr>PowerPoint Presentation</vt:lpstr>
      <vt:lpstr>Challenges and Lessons Learned</vt:lpstr>
      <vt:lpstr>PowerPoint Presentation</vt:lpstr>
      <vt:lpstr>Challenges and Lessons Learned</vt:lpstr>
      <vt:lpstr>Challenges and Lessons Learned</vt:lpstr>
      <vt:lpstr>Challenges and Lessons Learned</vt:lpstr>
      <vt:lpstr>Challenges and Lessons Learned</vt:lpstr>
      <vt:lpstr>Challenges and Lessons Learned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2008-07-31T02:17:47Z</dcterms:created>
  <dcterms:modified xsi:type="dcterms:W3CDTF">2013-08-07T16:13:58Z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TC101659611033</vt:lpwstr>
  </property>
</Properties>
</file>